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1" r:id="rId2"/>
    <p:sldId id="2562" r:id="rId3"/>
    <p:sldId id="2563" r:id="rId4"/>
    <p:sldId id="2564" r:id="rId5"/>
    <p:sldId id="2565" r:id="rId6"/>
    <p:sldId id="2566" r:id="rId7"/>
    <p:sldId id="2567" r:id="rId8"/>
    <p:sldId id="2568" r:id="rId9"/>
    <p:sldId id="2569" r:id="rId10"/>
    <p:sldId id="25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6" autoAdjust="0"/>
    <p:restoredTop sz="94660"/>
  </p:normalViewPr>
  <p:slideViewPr>
    <p:cSldViewPr snapToGrid="0">
      <p:cViewPr varScale="1">
        <p:scale>
          <a:sx n="97" d="100"/>
          <a:sy n="97" d="100"/>
        </p:scale>
        <p:origin x="45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2982F2-B783-4A13-9759-C0831862F87E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F2B892-FC8A-4F0D-A930-71765E34423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Importance of Pager Rotation</a:t>
          </a:r>
        </a:p>
      </dgm:t>
    </dgm:pt>
    <dgm:pt modelId="{13660A50-695B-48F2-8AD5-856891B43AD5}" type="parTrans" cxnId="{B381C075-37F8-4365-9E5D-F913D19E70A5}">
      <dgm:prSet/>
      <dgm:spPr/>
      <dgm:t>
        <a:bodyPr/>
        <a:lstStyle/>
        <a:p>
          <a:endParaRPr lang="en-US"/>
        </a:p>
      </dgm:t>
    </dgm:pt>
    <dgm:pt modelId="{2ED57F67-65D8-4088-AC65-1CFEB5EB18BE}" type="sibTrans" cxnId="{B381C075-37F8-4365-9E5D-F913D19E70A5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EDFE1942-B95A-4505-B600-635156510C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Optimizing pager rotation is vital to maintain system reliability and reduce downtime.</a:t>
          </a:r>
        </a:p>
      </dgm:t>
    </dgm:pt>
    <dgm:pt modelId="{983F07B2-43D4-47EF-B1C0-680ABE63C5C2}" type="parTrans" cxnId="{95FC3EAA-B864-47B1-ADCD-7895ADD9791F}">
      <dgm:prSet/>
      <dgm:spPr/>
      <dgm:t>
        <a:bodyPr/>
        <a:lstStyle/>
        <a:p>
          <a:endParaRPr lang="en-US"/>
        </a:p>
      </dgm:t>
    </dgm:pt>
    <dgm:pt modelId="{3FC9E787-9B8B-4D3C-9E99-904FF5D5BA8E}" type="sibTrans" cxnId="{95FC3EAA-B864-47B1-ADCD-7895ADD9791F}">
      <dgm:prSet/>
      <dgm:spPr/>
      <dgm:t>
        <a:bodyPr/>
        <a:lstStyle/>
        <a:p>
          <a:endParaRPr lang="en-US"/>
        </a:p>
      </dgm:t>
    </dgm:pt>
    <dgm:pt modelId="{A1DA4386-5A30-49BC-AC62-AF86DC816E1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Leveraging Automation</a:t>
          </a:r>
        </a:p>
      </dgm:t>
    </dgm:pt>
    <dgm:pt modelId="{BF62759B-772F-41B3-A861-F7CCCC2FEBD2}" type="parTrans" cxnId="{2D0229EE-7401-4869-8613-625F99B4F14B}">
      <dgm:prSet/>
      <dgm:spPr/>
      <dgm:t>
        <a:bodyPr/>
        <a:lstStyle/>
        <a:p>
          <a:endParaRPr lang="en-US"/>
        </a:p>
      </dgm:t>
    </dgm:pt>
    <dgm:pt modelId="{DE8287D0-C0A1-4EBE-87A1-B23B61127177}" type="sibTrans" cxnId="{2D0229EE-7401-4869-8613-625F99B4F14B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2CF6D6F5-67E1-4620-A684-F205063D23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Using automation tools improves efficiency and reduces human error in on-call management.</a:t>
          </a:r>
        </a:p>
      </dgm:t>
    </dgm:pt>
    <dgm:pt modelId="{87CA1E54-6320-4BA4-A984-70C6F295CDDC}" type="parTrans" cxnId="{BC12492C-51B4-4D8F-82BF-BFE6438CA882}">
      <dgm:prSet/>
      <dgm:spPr/>
      <dgm:t>
        <a:bodyPr/>
        <a:lstStyle/>
        <a:p>
          <a:endParaRPr lang="en-US"/>
        </a:p>
      </dgm:t>
    </dgm:pt>
    <dgm:pt modelId="{017F4BCE-9065-4DEC-B695-EEB7077FA9BF}" type="sibTrans" cxnId="{BC12492C-51B4-4D8F-82BF-BFE6438CA882}">
      <dgm:prSet/>
      <dgm:spPr/>
      <dgm:t>
        <a:bodyPr/>
        <a:lstStyle/>
        <a:p>
          <a:endParaRPr lang="en-US"/>
        </a:p>
      </dgm:t>
    </dgm:pt>
    <dgm:pt modelId="{BAFA3F5C-AE40-4551-B733-B242F977028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Continuous Improvement Culture</a:t>
          </a:r>
        </a:p>
      </dgm:t>
    </dgm:pt>
    <dgm:pt modelId="{95716534-D903-413E-9299-610D03B9DF27}" type="parTrans" cxnId="{1C46AE19-6D29-4902-A7D3-125DD09BC985}">
      <dgm:prSet/>
      <dgm:spPr/>
      <dgm:t>
        <a:bodyPr/>
        <a:lstStyle/>
        <a:p>
          <a:endParaRPr lang="en-US"/>
        </a:p>
      </dgm:t>
    </dgm:pt>
    <dgm:pt modelId="{F938372B-41F4-42E8-830A-71B3D558C1F1}" type="sibTrans" cxnId="{1C46AE19-6D29-4902-A7D3-125DD09BC985}">
      <dgm:prSet/>
      <dgm:spPr/>
      <dgm:t>
        <a:bodyPr/>
        <a:lstStyle/>
        <a:p>
          <a:endParaRPr lang="en-US"/>
        </a:p>
      </dgm:t>
    </dgm:pt>
    <dgm:pt modelId="{3C455E9F-1A9D-47FB-B7B1-FFE9CBE171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Fostering continuous improvement helps DevOps teams adapt and optimize incident responses.</a:t>
          </a:r>
        </a:p>
      </dgm:t>
    </dgm:pt>
    <dgm:pt modelId="{CDACF7CC-3653-4289-B1A9-7CDD40B433BC}" type="parTrans" cxnId="{4D8D8A3F-61C6-48F5-9C53-2207B4ADCEC9}">
      <dgm:prSet/>
      <dgm:spPr/>
      <dgm:t>
        <a:bodyPr/>
        <a:lstStyle/>
        <a:p>
          <a:endParaRPr lang="en-US"/>
        </a:p>
      </dgm:t>
    </dgm:pt>
    <dgm:pt modelId="{D67D5607-A1BC-4D02-897B-E9425444C255}" type="sibTrans" cxnId="{4D8D8A3F-61C6-48F5-9C53-2207B4ADCEC9}">
      <dgm:prSet/>
      <dgm:spPr/>
      <dgm:t>
        <a:bodyPr/>
        <a:lstStyle/>
        <a:p>
          <a:endParaRPr lang="en-US"/>
        </a:p>
      </dgm:t>
    </dgm:pt>
    <dgm:pt modelId="{D9005EE0-79B6-42FE-A36C-B78858D55382}" type="pres">
      <dgm:prSet presAssocID="{3E2982F2-B783-4A13-9759-C0831862F87E}" presName="Name0" presStyleCnt="0">
        <dgm:presLayoutVars>
          <dgm:dir/>
          <dgm:resizeHandles val="exact"/>
        </dgm:presLayoutVars>
      </dgm:prSet>
      <dgm:spPr/>
    </dgm:pt>
    <dgm:pt modelId="{116CBF0F-50AD-4593-88D0-B4A637F2C518}" type="pres">
      <dgm:prSet presAssocID="{64F2B892-FC8A-4F0D-A930-71765E344231}" presName="compNode" presStyleCnt="0"/>
      <dgm:spPr/>
    </dgm:pt>
    <dgm:pt modelId="{B4E85B9C-239C-450B-8C47-542D82431AFD}" type="pres">
      <dgm:prSet presAssocID="{64F2B892-FC8A-4F0D-A930-71765E344231}" presName="pictRect" presStyleLbl="revTx" presStyleIdx="0" presStyleCnt="6">
        <dgm:presLayoutVars>
          <dgm:chMax val="0"/>
          <dgm:bulletEnabled/>
        </dgm:presLayoutVars>
      </dgm:prSet>
      <dgm:spPr/>
    </dgm:pt>
    <dgm:pt modelId="{93AD59E3-AAA6-45FB-A771-CBB2D33B75E5}" type="pres">
      <dgm:prSet presAssocID="{64F2B892-FC8A-4F0D-A930-71765E344231}" presName="textRect" presStyleLbl="revTx" presStyleIdx="1" presStyleCnt="6">
        <dgm:presLayoutVars>
          <dgm:bulletEnabled/>
        </dgm:presLayoutVars>
      </dgm:prSet>
      <dgm:spPr/>
    </dgm:pt>
    <dgm:pt modelId="{72D94FCA-DE2D-4224-9F49-F7444BF4440F}" type="pres">
      <dgm:prSet presAssocID="{2ED57F67-65D8-4088-AC65-1CFEB5EB18BE}" presName="sibTrans" presStyleLbl="sibTrans2D1" presStyleIdx="0" presStyleCnt="0"/>
      <dgm:spPr/>
    </dgm:pt>
    <dgm:pt modelId="{574505D0-FDCB-4415-89F8-DBE0B2E282F5}" type="pres">
      <dgm:prSet presAssocID="{A1DA4386-5A30-49BC-AC62-AF86DC816E13}" presName="compNode" presStyleCnt="0"/>
      <dgm:spPr/>
    </dgm:pt>
    <dgm:pt modelId="{855D8CAD-23B1-4B56-AAF4-C6AC254D0B9B}" type="pres">
      <dgm:prSet presAssocID="{A1DA4386-5A30-49BC-AC62-AF86DC816E13}" presName="pictRect" presStyleLbl="revTx" presStyleIdx="2" presStyleCnt="6">
        <dgm:presLayoutVars>
          <dgm:chMax val="0"/>
          <dgm:bulletEnabled/>
        </dgm:presLayoutVars>
      </dgm:prSet>
      <dgm:spPr/>
    </dgm:pt>
    <dgm:pt modelId="{F3A7F5A3-C73F-4D06-A2CF-3EFB2406535A}" type="pres">
      <dgm:prSet presAssocID="{A1DA4386-5A30-49BC-AC62-AF86DC816E13}" presName="textRect" presStyleLbl="revTx" presStyleIdx="3" presStyleCnt="6">
        <dgm:presLayoutVars>
          <dgm:bulletEnabled/>
        </dgm:presLayoutVars>
      </dgm:prSet>
      <dgm:spPr/>
    </dgm:pt>
    <dgm:pt modelId="{49759BB7-4A22-4832-A297-EDD61D2389B4}" type="pres">
      <dgm:prSet presAssocID="{DE8287D0-C0A1-4EBE-87A1-B23B61127177}" presName="sibTrans" presStyleLbl="sibTrans2D1" presStyleIdx="0" presStyleCnt="0"/>
      <dgm:spPr/>
    </dgm:pt>
    <dgm:pt modelId="{FF8E6908-18EB-405F-A5CA-9B949B727431}" type="pres">
      <dgm:prSet presAssocID="{BAFA3F5C-AE40-4551-B733-B242F9770288}" presName="compNode" presStyleCnt="0"/>
      <dgm:spPr/>
    </dgm:pt>
    <dgm:pt modelId="{83098136-9144-4839-B063-B30CF7B2AFC6}" type="pres">
      <dgm:prSet presAssocID="{BAFA3F5C-AE40-4551-B733-B242F9770288}" presName="pictRect" presStyleLbl="revTx" presStyleIdx="4" presStyleCnt="6">
        <dgm:presLayoutVars>
          <dgm:chMax val="0"/>
          <dgm:bulletEnabled/>
        </dgm:presLayoutVars>
      </dgm:prSet>
      <dgm:spPr/>
    </dgm:pt>
    <dgm:pt modelId="{44BC9357-F336-4F33-8258-A7D9C93064A5}" type="pres">
      <dgm:prSet presAssocID="{BAFA3F5C-AE40-4551-B733-B242F9770288}" presName="textRect" presStyleLbl="revTx" presStyleIdx="5" presStyleCnt="6">
        <dgm:presLayoutVars>
          <dgm:bulletEnabled/>
        </dgm:presLayoutVars>
      </dgm:prSet>
      <dgm:spPr/>
    </dgm:pt>
  </dgm:ptLst>
  <dgm:cxnLst>
    <dgm:cxn modelId="{C87DD405-9711-40DF-94D1-8FB26FA57F33}" type="presOf" srcId="{BAFA3F5C-AE40-4551-B733-B242F9770288}" destId="{83098136-9144-4839-B063-B30CF7B2AFC6}" srcOrd="0" destOrd="0" presId="urn:microsoft.com/office/officeart/2024/3/layout/hArchList1"/>
    <dgm:cxn modelId="{1C46AE19-6D29-4902-A7D3-125DD09BC985}" srcId="{3E2982F2-B783-4A13-9759-C0831862F87E}" destId="{BAFA3F5C-AE40-4551-B733-B242F9770288}" srcOrd="2" destOrd="0" parTransId="{95716534-D903-413E-9299-610D03B9DF27}" sibTransId="{F938372B-41F4-42E8-830A-71B3D558C1F1}"/>
    <dgm:cxn modelId="{BC12492C-51B4-4D8F-82BF-BFE6438CA882}" srcId="{A1DA4386-5A30-49BC-AC62-AF86DC816E13}" destId="{2CF6D6F5-67E1-4620-A684-F205063D237E}" srcOrd="0" destOrd="0" parTransId="{87CA1E54-6320-4BA4-A984-70C6F295CDDC}" sibTransId="{017F4BCE-9065-4DEC-B695-EEB7077FA9BF}"/>
    <dgm:cxn modelId="{12C6E22F-5128-4995-9C9B-357EC4465515}" type="presOf" srcId="{EDFE1942-B95A-4505-B600-635156510CA7}" destId="{93AD59E3-AAA6-45FB-A771-CBB2D33B75E5}" srcOrd="0" destOrd="0" presId="urn:microsoft.com/office/officeart/2024/3/layout/hArchList1"/>
    <dgm:cxn modelId="{4D8D8A3F-61C6-48F5-9C53-2207B4ADCEC9}" srcId="{BAFA3F5C-AE40-4551-B733-B242F9770288}" destId="{3C455E9F-1A9D-47FB-B7B1-FFE9CBE17135}" srcOrd="0" destOrd="0" parTransId="{CDACF7CC-3653-4289-B1A9-7CDD40B433BC}" sibTransId="{D67D5607-A1BC-4D02-897B-E9425444C255}"/>
    <dgm:cxn modelId="{182A884C-7C38-4F54-8EB2-1697253058B2}" type="presOf" srcId="{2ED57F67-65D8-4088-AC65-1CFEB5EB18BE}" destId="{72D94FCA-DE2D-4224-9F49-F7444BF4440F}" srcOrd="0" destOrd="0" presId="urn:microsoft.com/office/officeart/2024/3/layout/hArchList1"/>
    <dgm:cxn modelId="{46480C50-2484-4B0D-B044-CFB192F01D1C}" type="presOf" srcId="{2CF6D6F5-67E1-4620-A684-F205063D237E}" destId="{F3A7F5A3-C73F-4D06-A2CF-3EFB2406535A}" srcOrd="0" destOrd="0" presId="urn:microsoft.com/office/officeart/2024/3/layout/hArchList1"/>
    <dgm:cxn modelId="{B381C075-37F8-4365-9E5D-F913D19E70A5}" srcId="{3E2982F2-B783-4A13-9759-C0831862F87E}" destId="{64F2B892-FC8A-4F0D-A930-71765E344231}" srcOrd="0" destOrd="0" parTransId="{13660A50-695B-48F2-8AD5-856891B43AD5}" sibTransId="{2ED57F67-65D8-4088-AC65-1CFEB5EB18BE}"/>
    <dgm:cxn modelId="{19F8BC96-AD67-446A-B961-3AFA8B3A8B8C}" type="presOf" srcId="{A1DA4386-5A30-49BC-AC62-AF86DC816E13}" destId="{855D8CAD-23B1-4B56-AAF4-C6AC254D0B9B}" srcOrd="0" destOrd="0" presId="urn:microsoft.com/office/officeart/2024/3/layout/hArchList1"/>
    <dgm:cxn modelId="{BA9A499A-5289-4EE4-AA5C-C99106D63895}" type="presOf" srcId="{64F2B892-FC8A-4F0D-A930-71765E344231}" destId="{B4E85B9C-239C-450B-8C47-542D82431AFD}" srcOrd="0" destOrd="0" presId="urn:microsoft.com/office/officeart/2024/3/layout/hArchList1"/>
    <dgm:cxn modelId="{2E105AA1-27EB-48A3-BA33-FC3295EEB975}" type="presOf" srcId="{3C455E9F-1A9D-47FB-B7B1-FFE9CBE17135}" destId="{44BC9357-F336-4F33-8258-A7D9C93064A5}" srcOrd="0" destOrd="0" presId="urn:microsoft.com/office/officeart/2024/3/layout/hArchList1"/>
    <dgm:cxn modelId="{974DF3A9-D62A-407C-9C77-D3F9B53229B1}" type="presOf" srcId="{DE8287D0-C0A1-4EBE-87A1-B23B61127177}" destId="{49759BB7-4A22-4832-A297-EDD61D2389B4}" srcOrd="0" destOrd="0" presId="urn:microsoft.com/office/officeart/2024/3/layout/hArchList1"/>
    <dgm:cxn modelId="{95FC3EAA-B864-47B1-ADCD-7895ADD9791F}" srcId="{64F2B892-FC8A-4F0D-A930-71765E344231}" destId="{EDFE1942-B95A-4505-B600-635156510CA7}" srcOrd="0" destOrd="0" parTransId="{983F07B2-43D4-47EF-B1C0-680ABE63C5C2}" sibTransId="{3FC9E787-9B8B-4D3C-9E99-904FF5D5BA8E}"/>
    <dgm:cxn modelId="{AF3099C6-00B0-468A-B926-AA5C30D22E91}" type="presOf" srcId="{3E2982F2-B783-4A13-9759-C0831862F87E}" destId="{D9005EE0-79B6-42FE-A36C-B78858D55382}" srcOrd="0" destOrd="0" presId="urn:microsoft.com/office/officeart/2024/3/layout/hArchList1"/>
    <dgm:cxn modelId="{2D0229EE-7401-4869-8613-625F99B4F14B}" srcId="{3E2982F2-B783-4A13-9759-C0831862F87E}" destId="{A1DA4386-5A30-49BC-AC62-AF86DC816E13}" srcOrd="1" destOrd="0" parTransId="{BF62759B-772F-41B3-A861-F7CCCC2FEBD2}" sibTransId="{DE8287D0-C0A1-4EBE-87A1-B23B61127177}"/>
    <dgm:cxn modelId="{2109E445-FBB5-4B44-B321-7165A9B93D93}" type="presParOf" srcId="{D9005EE0-79B6-42FE-A36C-B78858D55382}" destId="{116CBF0F-50AD-4593-88D0-B4A637F2C518}" srcOrd="0" destOrd="0" presId="urn:microsoft.com/office/officeart/2024/3/layout/hArchList1"/>
    <dgm:cxn modelId="{92418C99-ACA8-48F7-8F6D-50367799B29B}" type="presParOf" srcId="{116CBF0F-50AD-4593-88D0-B4A637F2C518}" destId="{B4E85B9C-239C-450B-8C47-542D82431AFD}" srcOrd="0" destOrd="0" presId="urn:microsoft.com/office/officeart/2024/3/layout/hArchList1"/>
    <dgm:cxn modelId="{A35FBAB4-1DF8-4DF6-9684-6058C6CE3184}" type="presParOf" srcId="{116CBF0F-50AD-4593-88D0-B4A637F2C518}" destId="{93AD59E3-AAA6-45FB-A771-CBB2D33B75E5}" srcOrd="1" destOrd="0" presId="urn:microsoft.com/office/officeart/2024/3/layout/hArchList1"/>
    <dgm:cxn modelId="{33A3EF41-6275-473C-964C-0CA88B6672EC}" type="presParOf" srcId="{D9005EE0-79B6-42FE-A36C-B78858D55382}" destId="{72D94FCA-DE2D-4224-9F49-F7444BF4440F}" srcOrd="1" destOrd="0" presId="urn:microsoft.com/office/officeart/2024/3/layout/hArchList1"/>
    <dgm:cxn modelId="{E748D7A8-E820-45B2-A195-621D95E255D9}" type="presParOf" srcId="{D9005EE0-79B6-42FE-A36C-B78858D55382}" destId="{574505D0-FDCB-4415-89F8-DBE0B2E282F5}" srcOrd="2" destOrd="0" presId="urn:microsoft.com/office/officeart/2024/3/layout/hArchList1"/>
    <dgm:cxn modelId="{8EB21D27-85F7-4817-8E7D-EEBF68F487EC}" type="presParOf" srcId="{574505D0-FDCB-4415-89F8-DBE0B2E282F5}" destId="{855D8CAD-23B1-4B56-AAF4-C6AC254D0B9B}" srcOrd="0" destOrd="0" presId="urn:microsoft.com/office/officeart/2024/3/layout/hArchList1"/>
    <dgm:cxn modelId="{295B4543-3E6D-4C8C-8CAF-ED8833B85D87}" type="presParOf" srcId="{574505D0-FDCB-4415-89F8-DBE0B2E282F5}" destId="{F3A7F5A3-C73F-4D06-A2CF-3EFB2406535A}" srcOrd="1" destOrd="0" presId="urn:microsoft.com/office/officeart/2024/3/layout/hArchList1"/>
    <dgm:cxn modelId="{0DEE791F-E8D8-43ED-B5DF-BCF0EC01F873}" type="presParOf" srcId="{D9005EE0-79B6-42FE-A36C-B78858D55382}" destId="{49759BB7-4A22-4832-A297-EDD61D2389B4}" srcOrd="3" destOrd="0" presId="urn:microsoft.com/office/officeart/2024/3/layout/hArchList1"/>
    <dgm:cxn modelId="{08F719B8-E73B-4D3D-A070-5C24BBCF68C3}" type="presParOf" srcId="{D9005EE0-79B6-42FE-A36C-B78858D55382}" destId="{FF8E6908-18EB-405F-A5CA-9B949B727431}" srcOrd="4" destOrd="0" presId="urn:microsoft.com/office/officeart/2024/3/layout/hArchList1"/>
    <dgm:cxn modelId="{DDCC6E13-F334-43FF-8125-AF1A6F89C18B}" type="presParOf" srcId="{FF8E6908-18EB-405F-A5CA-9B949B727431}" destId="{83098136-9144-4839-B063-B30CF7B2AFC6}" srcOrd="0" destOrd="0" presId="urn:microsoft.com/office/officeart/2024/3/layout/hArchList1"/>
    <dgm:cxn modelId="{1ED6A4A3-82F8-4504-B484-C16CEBF6CA7C}" type="presParOf" srcId="{FF8E6908-18EB-405F-A5CA-9B949B727431}" destId="{44BC9357-F336-4F33-8258-A7D9C93064A5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2982F2-B783-4A13-9759-C0831862F87E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FE1942-B95A-4505-B600-635156510CA7}">
      <dgm:prSet custT="1"/>
      <dgm:spPr/>
      <dgm:t>
        <a:bodyPr/>
        <a:lstStyle/>
        <a:p>
          <a:pPr marL="457200" indent="-457200">
            <a:lnSpc>
              <a:spcPct val="100000"/>
            </a:lnSpc>
            <a:defRPr b="1"/>
          </a:pPr>
          <a:r>
            <a:rPr lang="en-US" sz="1400" b="0" dirty="0" err="1"/>
            <a:t>Alicegoldfuss</a:t>
          </a:r>
          <a:r>
            <a:rPr lang="en-US" sz="1400" b="0" dirty="0"/>
            <a:t>. (2019). </a:t>
          </a:r>
          <a:r>
            <a:rPr lang="en-US" sz="1400" b="0" i="1" dirty="0"/>
            <a:t>Oncall-Handbook/optimizing_rotations.MD at master · </a:t>
          </a:r>
          <a:r>
            <a:rPr lang="en-US" sz="1400" b="0" i="1" dirty="0" err="1"/>
            <a:t>Alicegoldfuss</a:t>
          </a:r>
          <a:r>
            <a:rPr lang="en-US" sz="1400" b="0" i="1" dirty="0"/>
            <a:t>/</a:t>
          </a:r>
          <a:r>
            <a:rPr lang="en-US" sz="1400" b="0" i="1" dirty="0" err="1"/>
            <a:t>Oncall</a:t>
          </a:r>
          <a:r>
            <a:rPr lang="en-US" sz="1400" b="0" i="1" dirty="0"/>
            <a:t>-Handbook</a:t>
          </a:r>
          <a:r>
            <a:rPr lang="en-US" sz="1400" b="0" dirty="0"/>
            <a:t>. GitHub. https://github.com/alicegoldfuss/oncall-handbook/blob/master/optimizing_rotations.md </a:t>
          </a:r>
        </a:p>
        <a:p>
          <a:pPr marL="457200" indent="-457200">
            <a:lnSpc>
              <a:spcPct val="100000"/>
            </a:lnSpc>
            <a:buNone/>
          </a:pPr>
          <a:r>
            <a:rPr lang="en-US" sz="1400" b="0" dirty="0"/>
            <a:t>PagerDuty, Inc. (n.d.). </a:t>
          </a:r>
          <a:r>
            <a:rPr lang="en-US" sz="1400" b="0" i="1" dirty="0"/>
            <a:t>Implementation suggestions</a:t>
          </a:r>
          <a:r>
            <a:rPr lang="en-US" sz="1400" b="0" dirty="0"/>
            <a:t>. PagerDuty Best Practices for On Call Teams Ops Guide. https://goingoncall.pagerduty.com/implementation/ </a:t>
          </a:r>
        </a:p>
        <a:p>
          <a:pPr marL="457200" indent="-457200">
            <a:lnSpc>
              <a:spcPct val="100000"/>
            </a:lnSpc>
            <a:buNone/>
          </a:pPr>
          <a:r>
            <a:rPr lang="en-US" sz="1400" b="0" dirty="0"/>
            <a:t>PagerDuty. (2025, September 4). </a:t>
          </a:r>
          <a:r>
            <a:rPr lang="en-US" sz="1400" b="0" i="1" dirty="0"/>
            <a:t>On-call rotations and schedules</a:t>
          </a:r>
          <a:r>
            <a:rPr lang="en-US" sz="1400" b="0" dirty="0"/>
            <a:t>. https://www.pagerduty.com/resources/incident-management-response/learn/call-rotations-schedules/ </a:t>
          </a:r>
        </a:p>
        <a:p>
          <a:pPr marL="457200" indent="-457200">
            <a:lnSpc>
              <a:spcPct val="100000"/>
            </a:lnSpc>
            <a:buNone/>
          </a:pPr>
          <a:endParaRPr lang="en-US" sz="1400" b="0" dirty="0"/>
        </a:p>
        <a:p>
          <a:pPr marL="457200" indent="-457200">
            <a:lnSpc>
              <a:spcPct val="100000"/>
            </a:lnSpc>
            <a:buNone/>
          </a:pPr>
          <a:r>
            <a:rPr lang="en-US" sz="800" b="0" dirty="0"/>
            <a:t>(no attribution required for Microsoft 365 stock image gallery images)</a:t>
          </a:r>
        </a:p>
      </dgm:t>
    </dgm:pt>
    <dgm:pt modelId="{983F07B2-43D4-47EF-B1C0-680ABE63C5C2}" type="parTrans" cxnId="{95FC3EAA-B864-47B1-ADCD-7895ADD9791F}">
      <dgm:prSet/>
      <dgm:spPr/>
      <dgm:t>
        <a:bodyPr/>
        <a:lstStyle/>
        <a:p>
          <a:endParaRPr lang="en-US"/>
        </a:p>
      </dgm:t>
    </dgm:pt>
    <dgm:pt modelId="{3FC9E787-9B8B-4D3C-9E99-904FF5D5BA8E}" type="sibTrans" cxnId="{95FC3EAA-B864-47B1-ADCD-7895ADD9791F}">
      <dgm:prSet/>
      <dgm:spPr/>
      <dgm:t>
        <a:bodyPr/>
        <a:lstStyle/>
        <a:p>
          <a:endParaRPr lang="en-US"/>
        </a:p>
      </dgm:t>
    </dgm:pt>
    <dgm:pt modelId="{D9005EE0-79B6-42FE-A36C-B78858D55382}" type="pres">
      <dgm:prSet presAssocID="{3E2982F2-B783-4A13-9759-C0831862F87E}" presName="Name0" presStyleCnt="0">
        <dgm:presLayoutVars>
          <dgm:dir/>
          <dgm:resizeHandles val="exact"/>
        </dgm:presLayoutVars>
      </dgm:prSet>
      <dgm:spPr/>
    </dgm:pt>
    <dgm:pt modelId="{30466EF2-9F34-41EF-8C88-8D32FA697668}" type="pres">
      <dgm:prSet presAssocID="{EDFE1942-B95A-4505-B600-635156510CA7}" presName="compNode" presStyleCnt="0"/>
      <dgm:spPr/>
    </dgm:pt>
    <dgm:pt modelId="{A7F9963E-CDE3-44E4-A83B-03D216F94F57}" type="pres">
      <dgm:prSet presAssocID="{EDFE1942-B95A-4505-B600-635156510CA7}" presName="pictRect" presStyleLbl="revTx" presStyleIdx="0" presStyleCnt="2" custScaleY="147212">
        <dgm:presLayoutVars>
          <dgm:chMax val="0"/>
          <dgm:bulletEnabled/>
        </dgm:presLayoutVars>
      </dgm:prSet>
      <dgm:spPr/>
    </dgm:pt>
    <dgm:pt modelId="{A621BD96-F4D2-4D5D-A69B-BF1E7B022860}" type="pres">
      <dgm:prSet presAssocID="{EDFE1942-B95A-4505-B600-635156510CA7}" presName="textRect" presStyleLbl="revTx" presStyleIdx="1" presStyleCnt="2">
        <dgm:presLayoutVars>
          <dgm:bulletEnabled/>
        </dgm:presLayoutVars>
      </dgm:prSet>
      <dgm:spPr/>
    </dgm:pt>
  </dgm:ptLst>
  <dgm:cxnLst>
    <dgm:cxn modelId="{F8458871-EC4E-4318-A860-150479DBED34}" type="presOf" srcId="{EDFE1942-B95A-4505-B600-635156510CA7}" destId="{A7F9963E-CDE3-44E4-A83B-03D216F94F57}" srcOrd="0" destOrd="0" presId="urn:microsoft.com/office/officeart/2024/3/layout/hArchList1"/>
    <dgm:cxn modelId="{95FC3EAA-B864-47B1-ADCD-7895ADD9791F}" srcId="{3E2982F2-B783-4A13-9759-C0831862F87E}" destId="{EDFE1942-B95A-4505-B600-635156510CA7}" srcOrd="0" destOrd="0" parTransId="{983F07B2-43D4-47EF-B1C0-680ABE63C5C2}" sibTransId="{3FC9E787-9B8B-4D3C-9E99-904FF5D5BA8E}"/>
    <dgm:cxn modelId="{AF3099C6-00B0-468A-B926-AA5C30D22E91}" type="presOf" srcId="{3E2982F2-B783-4A13-9759-C0831862F87E}" destId="{D9005EE0-79B6-42FE-A36C-B78858D55382}" srcOrd="0" destOrd="0" presId="urn:microsoft.com/office/officeart/2024/3/layout/hArchList1"/>
    <dgm:cxn modelId="{2395363B-8CF5-47A8-A53C-97F47BBC4B3F}" type="presParOf" srcId="{D9005EE0-79B6-42FE-A36C-B78858D55382}" destId="{30466EF2-9F34-41EF-8C88-8D32FA697668}" srcOrd="0" destOrd="0" presId="urn:microsoft.com/office/officeart/2024/3/layout/hArchList1"/>
    <dgm:cxn modelId="{BC5714CB-74C6-4708-AF9C-E66A9374A3FB}" type="presParOf" srcId="{30466EF2-9F34-41EF-8C88-8D32FA697668}" destId="{A7F9963E-CDE3-44E4-A83B-03D216F94F57}" srcOrd="0" destOrd="0" presId="urn:microsoft.com/office/officeart/2024/3/layout/hArchList1"/>
    <dgm:cxn modelId="{D6ACCC55-3EE0-44D5-8144-8BEF9EAF8694}" type="presParOf" srcId="{30466EF2-9F34-41EF-8C88-8D32FA697668}" destId="{A621BD96-F4D2-4D5D-A69B-BF1E7B022860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E85B9C-239C-450B-8C47-542D82431AFD}">
      <dsp:nvSpPr>
        <dsp:cNvPr id="0" name=""/>
        <dsp:cNvSpPr/>
      </dsp:nvSpPr>
      <dsp:spPr>
        <a:xfrm>
          <a:off x="0" y="0"/>
          <a:ext cx="2302867" cy="911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Importance of Pager Rotation</a:t>
          </a:r>
        </a:p>
      </dsp:txBody>
      <dsp:txXfrm>
        <a:off x="0" y="0"/>
        <a:ext cx="2302867" cy="911868"/>
      </dsp:txXfrm>
    </dsp:sp>
    <dsp:sp modelId="{93AD59E3-AAA6-45FB-A771-CBB2D33B75E5}">
      <dsp:nvSpPr>
        <dsp:cNvPr id="0" name=""/>
        <dsp:cNvSpPr/>
      </dsp:nvSpPr>
      <dsp:spPr>
        <a:xfrm>
          <a:off x="0" y="911868"/>
          <a:ext cx="2302867" cy="1318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Optimizing pager rotation is vital to maintain system reliability and reduce downtime.</a:t>
          </a:r>
        </a:p>
      </dsp:txBody>
      <dsp:txXfrm>
        <a:off x="0" y="911868"/>
        <a:ext cx="2302867" cy="1318569"/>
      </dsp:txXfrm>
    </dsp:sp>
    <dsp:sp modelId="{855D8CAD-23B1-4B56-AAF4-C6AC254D0B9B}">
      <dsp:nvSpPr>
        <dsp:cNvPr id="0" name=""/>
        <dsp:cNvSpPr/>
      </dsp:nvSpPr>
      <dsp:spPr>
        <a:xfrm>
          <a:off x="2533153" y="0"/>
          <a:ext cx="2302867" cy="911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Leveraging Automation</a:t>
          </a:r>
        </a:p>
      </dsp:txBody>
      <dsp:txXfrm>
        <a:off x="2533153" y="0"/>
        <a:ext cx="2302867" cy="911868"/>
      </dsp:txXfrm>
    </dsp:sp>
    <dsp:sp modelId="{F3A7F5A3-C73F-4D06-A2CF-3EFB2406535A}">
      <dsp:nvSpPr>
        <dsp:cNvPr id="0" name=""/>
        <dsp:cNvSpPr/>
      </dsp:nvSpPr>
      <dsp:spPr>
        <a:xfrm>
          <a:off x="2533153" y="911868"/>
          <a:ext cx="2302867" cy="1318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Using automation tools improves efficiency and reduces human error in on-call management.</a:t>
          </a:r>
        </a:p>
      </dsp:txBody>
      <dsp:txXfrm>
        <a:off x="2533153" y="911868"/>
        <a:ext cx="2302867" cy="1318569"/>
      </dsp:txXfrm>
    </dsp:sp>
    <dsp:sp modelId="{83098136-9144-4839-B063-B30CF7B2AFC6}">
      <dsp:nvSpPr>
        <dsp:cNvPr id="0" name=""/>
        <dsp:cNvSpPr/>
      </dsp:nvSpPr>
      <dsp:spPr>
        <a:xfrm>
          <a:off x="5066307" y="0"/>
          <a:ext cx="2302867" cy="911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Continuous Improvement Culture</a:t>
          </a:r>
        </a:p>
      </dsp:txBody>
      <dsp:txXfrm>
        <a:off x="5066307" y="0"/>
        <a:ext cx="2302867" cy="911868"/>
      </dsp:txXfrm>
    </dsp:sp>
    <dsp:sp modelId="{44BC9357-F336-4F33-8258-A7D9C93064A5}">
      <dsp:nvSpPr>
        <dsp:cNvPr id="0" name=""/>
        <dsp:cNvSpPr/>
      </dsp:nvSpPr>
      <dsp:spPr>
        <a:xfrm>
          <a:off x="5066307" y="911868"/>
          <a:ext cx="2302867" cy="1318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Fostering continuous improvement helps DevOps teams adapt and optimize incident responses.</a:t>
          </a:r>
        </a:p>
      </dsp:txBody>
      <dsp:txXfrm>
        <a:off x="5066307" y="911868"/>
        <a:ext cx="2302867" cy="13185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F9963E-CDE3-44E4-A83B-03D216F94F57}">
      <dsp:nvSpPr>
        <dsp:cNvPr id="0" name=""/>
        <dsp:cNvSpPr/>
      </dsp:nvSpPr>
      <dsp:spPr>
        <a:xfrm>
          <a:off x="0" y="0"/>
          <a:ext cx="9153527" cy="3377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457200" lvl="0" indent="-45720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 err="1"/>
            <a:t>Alicegoldfuss</a:t>
          </a:r>
          <a:r>
            <a:rPr lang="en-US" sz="1400" b="0" kern="1200" dirty="0"/>
            <a:t>. (2019). </a:t>
          </a:r>
          <a:r>
            <a:rPr lang="en-US" sz="1400" b="0" i="1" kern="1200" dirty="0"/>
            <a:t>Oncall-Handbook/optimizing_rotations.MD at master · </a:t>
          </a:r>
          <a:r>
            <a:rPr lang="en-US" sz="1400" b="0" i="1" kern="1200" dirty="0" err="1"/>
            <a:t>Alicegoldfuss</a:t>
          </a:r>
          <a:r>
            <a:rPr lang="en-US" sz="1400" b="0" i="1" kern="1200" dirty="0"/>
            <a:t>/</a:t>
          </a:r>
          <a:r>
            <a:rPr lang="en-US" sz="1400" b="0" i="1" kern="1200" dirty="0" err="1"/>
            <a:t>Oncall</a:t>
          </a:r>
          <a:r>
            <a:rPr lang="en-US" sz="1400" b="0" i="1" kern="1200" dirty="0"/>
            <a:t>-Handbook</a:t>
          </a:r>
          <a:r>
            <a:rPr lang="en-US" sz="1400" b="0" kern="1200" dirty="0"/>
            <a:t>. GitHub. https://github.com/alicegoldfuss/oncall-handbook/blob/master/optimizing_rotations.md </a:t>
          </a:r>
        </a:p>
        <a:p>
          <a:pPr marL="457200" lvl="0" indent="-45720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PagerDuty, Inc. (n.d.). </a:t>
          </a:r>
          <a:r>
            <a:rPr lang="en-US" sz="1400" b="0" i="1" kern="1200" dirty="0"/>
            <a:t>Implementation suggestions</a:t>
          </a:r>
          <a:r>
            <a:rPr lang="en-US" sz="1400" b="0" kern="1200" dirty="0"/>
            <a:t>. PagerDuty Best Practices for On Call Teams Ops Guide. https://goingoncall.pagerduty.com/implementation/ </a:t>
          </a:r>
        </a:p>
        <a:p>
          <a:pPr marL="457200" lvl="0" indent="-45720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/>
            <a:t>PagerDuty. (2025, September 4). </a:t>
          </a:r>
          <a:r>
            <a:rPr lang="en-US" sz="1400" b="0" i="1" kern="1200" dirty="0"/>
            <a:t>On-call rotations and schedules</a:t>
          </a:r>
          <a:r>
            <a:rPr lang="en-US" sz="1400" b="0" kern="1200" dirty="0"/>
            <a:t>. https://www.pagerduty.com/resources/incident-management-response/learn/call-rotations-schedules/ </a:t>
          </a:r>
        </a:p>
        <a:p>
          <a:pPr marL="457200" lvl="0" indent="-45720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0" kern="1200" dirty="0"/>
        </a:p>
        <a:p>
          <a:pPr marL="457200" lvl="0" indent="-45720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0" kern="1200" dirty="0"/>
            <a:t>(no attribution required for Microsoft 365 stock image gallery images)</a:t>
          </a:r>
        </a:p>
      </dsp:txBody>
      <dsp:txXfrm>
        <a:off x="0" y="0"/>
        <a:ext cx="9153527" cy="3377459"/>
      </dsp:txXfrm>
    </dsp:sp>
    <dsp:sp modelId="{A621BD96-F4D2-4D5D-A69B-BF1E7B022860}">
      <dsp:nvSpPr>
        <dsp:cNvPr id="0" name=""/>
        <dsp:cNvSpPr/>
      </dsp:nvSpPr>
      <dsp:spPr>
        <a:xfrm>
          <a:off x="0" y="2835871"/>
          <a:ext cx="9153527" cy="612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2F54E-B11F-4234-84E4-EDEDE88706B5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77962-D96D-476A-A743-2A1E4B937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01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93D28-0E87-4111-9764-D5D25671C3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55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8AE5A-9D0E-C7AF-81B9-FF9631B3B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7A71E5-E63B-9092-BB0A-516D3A6535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FD1D85-F7B7-7788-9A06-A4D41525E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CB47C-2E95-1B99-CC3C-1D7E1AA9C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93D28-0E87-4111-9764-D5D25671C3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47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93D28-0E87-4111-9764-D5D25671C3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35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93D28-0E87-4111-9764-D5D25671C3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43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93D28-0E87-4111-9764-D5D25671C3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59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93D28-0E87-4111-9764-D5D25671C3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79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93D28-0E87-4111-9764-D5D25671C3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56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93D28-0E87-4111-9764-D5D25671C3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15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93D28-0E87-4111-9764-D5D25671C3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79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93D28-0E87-4111-9764-D5D25671C3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72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9317736" cy="4453128"/>
          </a:xfrm>
        </p:spPr>
        <p:txBody>
          <a:bodyPr anchor="t">
            <a:normAutofit/>
          </a:bodyPr>
          <a:lstStyle>
            <a:lvl1pPr algn="l">
              <a:defRPr sz="9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F91071A-A69E-4756-A27D-7C7C5F9F32BB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40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423160"/>
            <a:ext cx="5202936" cy="3858768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0FBA-2DD9-4488-808B-852669FDC9B7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017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383" y="1012952"/>
            <a:ext cx="4023360" cy="16367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A22E09C-1954-DBFC-E669-2449D22D2D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2901" y="345109"/>
            <a:ext cx="6714969" cy="6163508"/>
          </a:xfrm>
          <a:custGeom>
            <a:avLst/>
            <a:gdLst>
              <a:gd name="connsiteX0" fmla="*/ 312551 w 6714969"/>
              <a:gd name="connsiteY0" fmla="*/ 0 h 6163508"/>
              <a:gd name="connsiteX1" fmla="*/ 6402418 w 6714969"/>
              <a:gd name="connsiteY1" fmla="*/ 0 h 6163508"/>
              <a:gd name="connsiteX2" fmla="*/ 6714969 w 6714969"/>
              <a:gd name="connsiteY2" fmla="*/ 312551 h 6163508"/>
              <a:gd name="connsiteX3" fmla="*/ 6714969 w 6714969"/>
              <a:gd name="connsiteY3" fmla="*/ 5850957 h 6163508"/>
              <a:gd name="connsiteX4" fmla="*/ 6402418 w 6714969"/>
              <a:gd name="connsiteY4" fmla="*/ 6163508 h 6163508"/>
              <a:gd name="connsiteX5" fmla="*/ 312551 w 6714969"/>
              <a:gd name="connsiteY5" fmla="*/ 6163508 h 6163508"/>
              <a:gd name="connsiteX6" fmla="*/ 0 w 6714969"/>
              <a:gd name="connsiteY6" fmla="*/ 5850957 h 6163508"/>
              <a:gd name="connsiteX7" fmla="*/ 0 w 6714969"/>
              <a:gd name="connsiteY7" fmla="*/ 312551 h 6163508"/>
              <a:gd name="connsiteX8" fmla="*/ 312551 w 6714969"/>
              <a:gd name="connsiteY8" fmla="*/ 0 h 61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4969" h="6163508">
                <a:moveTo>
                  <a:pt x="312551" y="0"/>
                </a:moveTo>
                <a:lnTo>
                  <a:pt x="6402418" y="0"/>
                </a:lnTo>
                <a:cubicBezTo>
                  <a:pt x="6575035" y="0"/>
                  <a:pt x="6714969" y="139934"/>
                  <a:pt x="6714969" y="312551"/>
                </a:cubicBezTo>
                <a:lnTo>
                  <a:pt x="6714969" y="5850957"/>
                </a:lnTo>
                <a:cubicBezTo>
                  <a:pt x="6714969" y="6023574"/>
                  <a:pt x="6575035" y="6163508"/>
                  <a:pt x="6402418" y="6163508"/>
                </a:cubicBezTo>
                <a:lnTo>
                  <a:pt x="312551" y="6163508"/>
                </a:lnTo>
                <a:cubicBezTo>
                  <a:pt x="139934" y="6163508"/>
                  <a:pt x="0" y="6023574"/>
                  <a:pt x="0" y="5850957"/>
                </a:cubicBezTo>
                <a:lnTo>
                  <a:pt x="0" y="312551"/>
                </a:lnTo>
                <a:cubicBezTo>
                  <a:pt x="0" y="139934"/>
                  <a:pt x="139934" y="0"/>
                  <a:pt x="31255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44384" y="2896616"/>
            <a:ext cx="4023360" cy="3364992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0FBA-2DD9-4488-808B-852669FDC9B7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20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9D5A0-3316-4C32-929A-0D0DB97D10BB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54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ADD7-305F-4EB9-8736-D791FAF7A4D4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536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640080"/>
            <a:ext cx="11328845" cy="74066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8" y="1380744"/>
            <a:ext cx="11328844" cy="49011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9238A-C249-43B5-82BC-D29F8CAE992A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474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46182-1DDF-4ACE-B05D-D855179AB21D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357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79F24-F3CA-4AD0-8BF8-AB0BBB30EE08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5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42EAA-E00A-40E8-8E99-2669E0367007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919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4032504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080"/>
            <a:ext cx="597103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35030-C135-4A24-944D-06B773D2F2E6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5528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19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E6FB-0D10-49C4-88DE-98215C666BA1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983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536192"/>
            <a:ext cx="9171432" cy="2615184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176" y="4427554"/>
            <a:ext cx="9171432" cy="114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D1C923-C708-4EAA-A92A-FF81A8F7DA0D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262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226A48-373B-47E6-1E90-9892366CC9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342900"/>
            <a:ext cx="4501152" cy="6172200"/>
          </a:xfrm>
          <a:custGeom>
            <a:avLst/>
            <a:gdLst>
              <a:gd name="connsiteX0" fmla="*/ 332635 w 4501152"/>
              <a:gd name="connsiteY0" fmla="*/ 0 h 6172200"/>
              <a:gd name="connsiteX1" fmla="*/ 4168517 w 4501152"/>
              <a:gd name="connsiteY1" fmla="*/ 0 h 6172200"/>
              <a:gd name="connsiteX2" fmla="*/ 4501152 w 4501152"/>
              <a:gd name="connsiteY2" fmla="*/ 331423 h 6172200"/>
              <a:gd name="connsiteX3" fmla="*/ 4501152 w 4501152"/>
              <a:gd name="connsiteY3" fmla="*/ 5840778 h 6172200"/>
              <a:gd name="connsiteX4" fmla="*/ 4168517 w 4501152"/>
              <a:gd name="connsiteY4" fmla="*/ 6172200 h 6172200"/>
              <a:gd name="connsiteX5" fmla="*/ 332635 w 4501152"/>
              <a:gd name="connsiteY5" fmla="*/ 6172200 h 6172200"/>
              <a:gd name="connsiteX6" fmla="*/ 0 w 4501152"/>
              <a:gd name="connsiteY6" fmla="*/ 5840778 h 6172200"/>
              <a:gd name="connsiteX7" fmla="*/ 0 w 4501152"/>
              <a:gd name="connsiteY7" fmla="*/ 331423 h 6172200"/>
              <a:gd name="connsiteX8" fmla="*/ 332635 w 4501152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1152" h="6172200">
                <a:moveTo>
                  <a:pt x="332635" y="0"/>
                </a:moveTo>
                <a:lnTo>
                  <a:pt x="4168517" y="0"/>
                </a:lnTo>
                <a:cubicBezTo>
                  <a:pt x="4352226" y="0"/>
                  <a:pt x="4501152" y="148383"/>
                  <a:pt x="4501152" y="331423"/>
                </a:cubicBezTo>
                <a:lnTo>
                  <a:pt x="4501152" y="5840778"/>
                </a:lnTo>
                <a:cubicBezTo>
                  <a:pt x="4501152" y="6023817"/>
                  <a:pt x="4352226" y="6172200"/>
                  <a:pt x="4168517" y="6172200"/>
                </a:cubicBezTo>
                <a:lnTo>
                  <a:pt x="332635" y="6172200"/>
                </a:lnTo>
                <a:cubicBezTo>
                  <a:pt x="148926" y="6172200"/>
                  <a:pt x="0" y="6023817"/>
                  <a:pt x="0" y="5840778"/>
                </a:cubicBezTo>
                <a:lnTo>
                  <a:pt x="0" y="331423"/>
                </a:lnTo>
                <a:cubicBezTo>
                  <a:pt x="0" y="148383"/>
                  <a:pt x="148926" y="0"/>
                  <a:pt x="33263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242880F-92D7-4796-B72D-6CF83054BAF5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752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23749-65BA-43BD-B2BF-FF5A4C96AE14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11DC52-D1FD-A255-1A04-7A15A9DE3C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53304" y="352327"/>
            <a:ext cx="4495799" cy="6172200"/>
          </a:xfrm>
          <a:custGeom>
            <a:avLst/>
            <a:gdLst>
              <a:gd name="connsiteX0" fmla="*/ 293171 w 4495799"/>
              <a:gd name="connsiteY0" fmla="*/ 0 h 6172200"/>
              <a:gd name="connsiteX1" fmla="*/ 4202628 w 4495799"/>
              <a:gd name="connsiteY1" fmla="*/ 0 h 6172200"/>
              <a:gd name="connsiteX2" fmla="*/ 4495799 w 4495799"/>
              <a:gd name="connsiteY2" fmla="*/ 293171 h 6172200"/>
              <a:gd name="connsiteX3" fmla="*/ 4495799 w 4495799"/>
              <a:gd name="connsiteY3" fmla="*/ 5879029 h 6172200"/>
              <a:gd name="connsiteX4" fmla="*/ 4202628 w 4495799"/>
              <a:gd name="connsiteY4" fmla="*/ 6172200 h 6172200"/>
              <a:gd name="connsiteX5" fmla="*/ 293171 w 4495799"/>
              <a:gd name="connsiteY5" fmla="*/ 6172200 h 6172200"/>
              <a:gd name="connsiteX6" fmla="*/ 0 w 4495799"/>
              <a:gd name="connsiteY6" fmla="*/ 5879029 h 6172200"/>
              <a:gd name="connsiteX7" fmla="*/ 0 w 4495799"/>
              <a:gd name="connsiteY7" fmla="*/ 293171 h 6172200"/>
              <a:gd name="connsiteX8" fmla="*/ 293171 w 4495799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5799" h="6172200">
                <a:moveTo>
                  <a:pt x="293171" y="0"/>
                </a:moveTo>
                <a:lnTo>
                  <a:pt x="4202628" y="0"/>
                </a:lnTo>
                <a:cubicBezTo>
                  <a:pt x="4364542" y="0"/>
                  <a:pt x="4495799" y="131257"/>
                  <a:pt x="4495799" y="293171"/>
                </a:cubicBezTo>
                <a:lnTo>
                  <a:pt x="4495799" y="5879029"/>
                </a:lnTo>
                <a:cubicBezTo>
                  <a:pt x="4495799" y="6040943"/>
                  <a:pt x="4364542" y="6172200"/>
                  <a:pt x="4202628" y="6172200"/>
                </a:cubicBezTo>
                <a:lnTo>
                  <a:pt x="293171" y="6172200"/>
                </a:lnTo>
                <a:cubicBezTo>
                  <a:pt x="131257" y="6172200"/>
                  <a:pt x="0" y="6040943"/>
                  <a:pt x="0" y="5879029"/>
                </a:cubicBezTo>
                <a:lnTo>
                  <a:pt x="0" y="293171"/>
                </a:lnTo>
                <a:cubicBezTo>
                  <a:pt x="0" y="131257"/>
                  <a:pt x="131257" y="0"/>
                  <a:pt x="29317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4431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9F8C7-DD74-7177-C2DA-02533B6576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373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561C12A-E1D5-4BE9-85D9-F221F70F4931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19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DBE6-5750-4902-BDAA-20F546DD8AD7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FEEE5C-15B3-8386-23D3-B6B236C668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46768" y="344424"/>
            <a:ext cx="3808553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0441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01C4331-C33F-4DC1-AB74-C520A718CE2B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342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A4764-83A9-4A81-9507-BED109D81520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6938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522" y="342902"/>
            <a:ext cx="6249778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2C6C9-D30C-4946-92A4-454A5FC69685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4866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79CC6-BB04-42D6-AB0C-BAA184663D94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594" y="342900"/>
            <a:ext cx="6111507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159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B3D66E4-8050-49E4-B8D2-06214BFB7C0A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47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2843" y="342901"/>
            <a:ext cx="7346257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7AEA2F-0823-4BD6-88F7-6D0D98F52C93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42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38912"/>
            <a:ext cx="11494008" cy="4654296"/>
          </a:xfrm>
        </p:spPr>
        <p:txBody>
          <a:bodyPr anchor="t">
            <a:normAutofit/>
          </a:bodyPr>
          <a:lstStyle>
            <a:lvl1pPr algn="l">
              <a:defRPr sz="12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093208"/>
            <a:ext cx="5669280" cy="1161288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761AAA3-5155-4231-8EEA-4F6426D8887B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46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0" y="342901"/>
            <a:ext cx="739140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6092A99-204A-46CE-8F70-09D6B2D34877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0713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5111854"/>
            <a:ext cx="3739279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5837EDE-723C-6CF6-EB95-3AEDA1F07E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9373" y="320043"/>
            <a:ext cx="11509730" cy="4404825"/>
          </a:xfrm>
          <a:custGeom>
            <a:avLst/>
            <a:gdLst>
              <a:gd name="connsiteX0" fmla="*/ 299132 w 11509730"/>
              <a:gd name="connsiteY0" fmla="*/ 0 h 4404825"/>
              <a:gd name="connsiteX1" fmla="*/ 11210598 w 11509730"/>
              <a:gd name="connsiteY1" fmla="*/ 0 h 4404825"/>
              <a:gd name="connsiteX2" fmla="*/ 11509730 w 11509730"/>
              <a:gd name="connsiteY2" fmla="*/ 299132 h 4404825"/>
              <a:gd name="connsiteX3" fmla="*/ 11509730 w 11509730"/>
              <a:gd name="connsiteY3" fmla="*/ 4105693 h 4404825"/>
              <a:gd name="connsiteX4" fmla="*/ 11210598 w 11509730"/>
              <a:gd name="connsiteY4" fmla="*/ 4404825 h 4404825"/>
              <a:gd name="connsiteX5" fmla="*/ 299132 w 11509730"/>
              <a:gd name="connsiteY5" fmla="*/ 4404825 h 4404825"/>
              <a:gd name="connsiteX6" fmla="*/ 0 w 11509730"/>
              <a:gd name="connsiteY6" fmla="*/ 4105693 h 4404825"/>
              <a:gd name="connsiteX7" fmla="*/ 0 w 11509730"/>
              <a:gd name="connsiteY7" fmla="*/ 299132 h 4404825"/>
              <a:gd name="connsiteX8" fmla="*/ 299132 w 11509730"/>
              <a:gd name="connsiteY8" fmla="*/ 0 h 44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4404825">
                <a:moveTo>
                  <a:pt x="299132" y="0"/>
                </a:moveTo>
                <a:lnTo>
                  <a:pt x="11210598" y="0"/>
                </a:lnTo>
                <a:cubicBezTo>
                  <a:pt x="11375804" y="0"/>
                  <a:pt x="11509730" y="133926"/>
                  <a:pt x="11509730" y="299132"/>
                </a:cubicBezTo>
                <a:lnTo>
                  <a:pt x="11509730" y="4105693"/>
                </a:lnTo>
                <a:cubicBezTo>
                  <a:pt x="11509730" y="4270899"/>
                  <a:pt x="11375804" y="4404825"/>
                  <a:pt x="11210598" y="4404825"/>
                </a:cubicBezTo>
                <a:lnTo>
                  <a:pt x="299132" y="4404825"/>
                </a:lnTo>
                <a:cubicBezTo>
                  <a:pt x="133926" y="4404825"/>
                  <a:pt x="0" y="4270899"/>
                  <a:pt x="0" y="4105693"/>
                </a:cubicBezTo>
                <a:lnTo>
                  <a:pt x="0" y="299132"/>
                </a:lnTo>
                <a:cubicBezTo>
                  <a:pt x="0" y="133926"/>
                  <a:pt x="133926" y="0"/>
                  <a:pt x="29913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9EA3-15DE-451B-A24B-ACC8EA0B6D09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51928" y="5111854"/>
            <a:ext cx="6400800" cy="138988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7031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CE7E7D-ED4A-B625-6CB8-4D71682F63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373" y="320042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43DB-FCC0-4D52-80F2-173D55390D61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655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A25225-80A2-7139-2A81-39CA92663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9373" y="3067414"/>
            <a:ext cx="11509730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38328"/>
          </a:xfrm>
        </p:spPr>
        <p:txBody>
          <a:bodyPr/>
          <a:lstStyle/>
          <a:p>
            <a:fld id="{457C7506-9AD1-49AD-BE44-C83E35401EAD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941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11155680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F6FDB5-F783-3538-287C-754C11C30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9768" y="1828800"/>
            <a:ext cx="6176399" cy="4425696"/>
          </a:xfrm>
          <a:custGeom>
            <a:avLst/>
            <a:gdLst>
              <a:gd name="connsiteX0" fmla="*/ 325421 w 6450717"/>
              <a:gd name="connsiteY0" fmla="*/ 0 h 4425696"/>
              <a:gd name="connsiteX1" fmla="*/ 6125296 w 6450717"/>
              <a:gd name="connsiteY1" fmla="*/ 0 h 4425696"/>
              <a:gd name="connsiteX2" fmla="*/ 6450717 w 6450717"/>
              <a:gd name="connsiteY2" fmla="*/ 325421 h 4425696"/>
              <a:gd name="connsiteX3" fmla="*/ 6450717 w 6450717"/>
              <a:gd name="connsiteY3" fmla="*/ 4100275 h 4425696"/>
              <a:gd name="connsiteX4" fmla="*/ 6125296 w 6450717"/>
              <a:gd name="connsiteY4" fmla="*/ 4425696 h 4425696"/>
              <a:gd name="connsiteX5" fmla="*/ 325421 w 6450717"/>
              <a:gd name="connsiteY5" fmla="*/ 4425696 h 4425696"/>
              <a:gd name="connsiteX6" fmla="*/ 0 w 6450717"/>
              <a:gd name="connsiteY6" fmla="*/ 4100275 h 4425696"/>
              <a:gd name="connsiteX7" fmla="*/ 0 w 6450717"/>
              <a:gd name="connsiteY7" fmla="*/ 325421 h 4425696"/>
              <a:gd name="connsiteX8" fmla="*/ 325421 w 6450717"/>
              <a:gd name="connsiteY8" fmla="*/ 0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0717" h="4425696">
                <a:moveTo>
                  <a:pt x="325421" y="0"/>
                </a:moveTo>
                <a:lnTo>
                  <a:pt x="6125296" y="0"/>
                </a:lnTo>
                <a:cubicBezTo>
                  <a:pt x="6305021" y="0"/>
                  <a:pt x="6450717" y="145696"/>
                  <a:pt x="6450717" y="325421"/>
                </a:cubicBezTo>
                <a:lnTo>
                  <a:pt x="6450717" y="4100275"/>
                </a:lnTo>
                <a:cubicBezTo>
                  <a:pt x="6450717" y="4280000"/>
                  <a:pt x="6305021" y="4425696"/>
                  <a:pt x="6125296" y="4425696"/>
                </a:cubicBezTo>
                <a:lnTo>
                  <a:pt x="325421" y="4425696"/>
                </a:lnTo>
                <a:cubicBezTo>
                  <a:pt x="145696" y="4425696"/>
                  <a:pt x="0" y="4280000"/>
                  <a:pt x="0" y="4100275"/>
                </a:cubicBezTo>
                <a:lnTo>
                  <a:pt x="0" y="325421"/>
                </a:lnTo>
                <a:cubicBezTo>
                  <a:pt x="0" y="145696"/>
                  <a:pt x="145696" y="0"/>
                  <a:pt x="32542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87768" y="1828800"/>
            <a:ext cx="429768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BF2A-D949-4DFB-9912-9D6234B797F2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4115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F2F272-6D18-7E06-3E9A-D10C5C5021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075" y="2293496"/>
            <a:ext cx="4775158" cy="4039043"/>
          </a:xfrm>
          <a:custGeom>
            <a:avLst/>
            <a:gdLst>
              <a:gd name="connsiteX0" fmla="*/ 305917 w 4855463"/>
              <a:gd name="connsiteY0" fmla="*/ 0 h 4039043"/>
              <a:gd name="connsiteX1" fmla="*/ 4549547 w 4855463"/>
              <a:gd name="connsiteY1" fmla="*/ 0 h 4039043"/>
              <a:gd name="connsiteX2" fmla="*/ 4849249 w 4855463"/>
              <a:gd name="connsiteY2" fmla="*/ 244264 h 4039043"/>
              <a:gd name="connsiteX3" fmla="*/ 4855463 w 4855463"/>
              <a:gd name="connsiteY3" fmla="*/ 305907 h 4039043"/>
              <a:gd name="connsiteX4" fmla="*/ 4855463 w 4855463"/>
              <a:gd name="connsiteY4" fmla="*/ 3733136 h 4039043"/>
              <a:gd name="connsiteX5" fmla="*/ 4849249 w 4855463"/>
              <a:gd name="connsiteY5" fmla="*/ 3794779 h 4039043"/>
              <a:gd name="connsiteX6" fmla="*/ 4549547 w 4855463"/>
              <a:gd name="connsiteY6" fmla="*/ 4039043 h 4039043"/>
              <a:gd name="connsiteX7" fmla="*/ 305917 w 4855463"/>
              <a:gd name="connsiteY7" fmla="*/ 4039043 h 4039043"/>
              <a:gd name="connsiteX8" fmla="*/ 0 w 4855463"/>
              <a:gd name="connsiteY8" fmla="*/ 3733126 h 4039043"/>
              <a:gd name="connsiteX9" fmla="*/ 0 w 4855463"/>
              <a:gd name="connsiteY9" fmla="*/ 305917 h 4039043"/>
              <a:gd name="connsiteX10" fmla="*/ 305917 w 4855463"/>
              <a:gd name="connsiteY10" fmla="*/ 0 h 403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463" h="4039043">
                <a:moveTo>
                  <a:pt x="305917" y="0"/>
                </a:moveTo>
                <a:lnTo>
                  <a:pt x="4549547" y="0"/>
                </a:lnTo>
                <a:cubicBezTo>
                  <a:pt x="4697381" y="0"/>
                  <a:pt x="4820723" y="104863"/>
                  <a:pt x="4849249" y="244264"/>
                </a:cubicBezTo>
                <a:lnTo>
                  <a:pt x="4855463" y="305907"/>
                </a:lnTo>
                <a:lnTo>
                  <a:pt x="4855463" y="3733136"/>
                </a:lnTo>
                <a:lnTo>
                  <a:pt x="4849249" y="3794779"/>
                </a:lnTo>
                <a:cubicBezTo>
                  <a:pt x="4820723" y="3934180"/>
                  <a:pt x="4697381" y="4039043"/>
                  <a:pt x="4549547" y="4039043"/>
                </a:cubicBezTo>
                <a:lnTo>
                  <a:pt x="305917" y="4039043"/>
                </a:lnTo>
                <a:cubicBezTo>
                  <a:pt x="136964" y="4039043"/>
                  <a:pt x="0" y="3902079"/>
                  <a:pt x="0" y="3733126"/>
                </a:cubicBezTo>
                <a:lnTo>
                  <a:pt x="0" y="305917"/>
                </a:lnTo>
                <a:cubicBezTo>
                  <a:pt x="0" y="136964"/>
                  <a:pt x="136964" y="0"/>
                  <a:pt x="305917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594C-FF61-4FB6-A5E4-597CB7D69CB6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472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4639E5C-EF58-65A1-C364-F58DE76158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075" y="2293494"/>
            <a:ext cx="3666744" cy="4039044"/>
          </a:xfrm>
          <a:custGeom>
            <a:avLst/>
            <a:gdLst>
              <a:gd name="connsiteX0" fmla="*/ 292716 w 3666744"/>
              <a:gd name="connsiteY0" fmla="*/ 0 h 4039044"/>
              <a:gd name="connsiteX1" fmla="*/ 3374028 w 3666744"/>
              <a:gd name="connsiteY1" fmla="*/ 0 h 4039044"/>
              <a:gd name="connsiteX2" fmla="*/ 3666744 w 3666744"/>
              <a:gd name="connsiteY2" fmla="*/ 292716 h 4039044"/>
              <a:gd name="connsiteX3" fmla="*/ 3666744 w 3666744"/>
              <a:gd name="connsiteY3" fmla="*/ 3746328 h 4039044"/>
              <a:gd name="connsiteX4" fmla="*/ 3374028 w 3666744"/>
              <a:gd name="connsiteY4" fmla="*/ 4039044 h 4039044"/>
              <a:gd name="connsiteX5" fmla="*/ 292716 w 3666744"/>
              <a:gd name="connsiteY5" fmla="*/ 4039044 h 4039044"/>
              <a:gd name="connsiteX6" fmla="*/ 0 w 3666744"/>
              <a:gd name="connsiteY6" fmla="*/ 3746328 h 4039044"/>
              <a:gd name="connsiteX7" fmla="*/ 0 w 3666744"/>
              <a:gd name="connsiteY7" fmla="*/ 292716 h 4039044"/>
              <a:gd name="connsiteX8" fmla="*/ 292716 w 3666744"/>
              <a:gd name="connsiteY8" fmla="*/ 0 h 403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744" h="4039044">
                <a:moveTo>
                  <a:pt x="292716" y="0"/>
                </a:moveTo>
                <a:lnTo>
                  <a:pt x="3374028" y="0"/>
                </a:lnTo>
                <a:cubicBezTo>
                  <a:pt x="3535691" y="0"/>
                  <a:pt x="3666744" y="131053"/>
                  <a:pt x="3666744" y="292716"/>
                </a:cubicBezTo>
                <a:lnTo>
                  <a:pt x="3666744" y="3746328"/>
                </a:lnTo>
                <a:cubicBezTo>
                  <a:pt x="3666744" y="3907991"/>
                  <a:pt x="3535691" y="4039044"/>
                  <a:pt x="3374028" y="4039044"/>
                </a:cubicBezTo>
                <a:lnTo>
                  <a:pt x="292716" y="4039044"/>
                </a:lnTo>
                <a:cubicBezTo>
                  <a:pt x="131053" y="4039044"/>
                  <a:pt x="0" y="3907991"/>
                  <a:pt x="0" y="3746328"/>
                </a:cubicBezTo>
                <a:lnTo>
                  <a:pt x="0" y="292716"/>
                </a:lnTo>
                <a:cubicBezTo>
                  <a:pt x="0" y="131053"/>
                  <a:pt x="131053" y="0"/>
                  <a:pt x="2927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205C6-AA77-4A66-BB27-EE68DDD0D193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9492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782804"/>
            <a:ext cx="11201400" cy="4206240"/>
          </a:xfrm>
        </p:spPr>
        <p:txBody>
          <a:bodyPr>
            <a:normAutofit/>
          </a:bodyPr>
          <a:lstStyle>
            <a:lvl1pPr algn="ctr"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5DF3-EEC7-45DF-A943-3E12702079E5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3775" y="4989044"/>
            <a:ext cx="11201399" cy="122529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 marL="228600" indent="0" algn="ctr">
              <a:buNone/>
              <a:defRPr sz="2000"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457200" indent="0" algn="ctr">
              <a:buNone/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685800" indent="0" algn="ctr">
              <a:buNone/>
              <a:defRPr sz="1600"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914400" indent="0" algn="ctr">
              <a:buNone/>
              <a:defRPr sz="1400"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5126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782804"/>
            <a:ext cx="11201400" cy="4206240"/>
          </a:xfrm>
        </p:spPr>
        <p:txBody>
          <a:bodyPr>
            <a:normAutofit/>
          </a:bodyPr>
          <a:lstStyle>
            <a:lvl1pPr algn="ctr">
              <a:defRPr sz="27800"/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9EAFF-A363-4554-A2A5-F61FABD0CE04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3776" y="4989044"/>
            <a:ext cx="11201400" cy="1225296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228600" indent="0" algn="ctr">
              <a:buNone/>
              <a:defRPr sz="2400"/>
            </a:lvl2pPr>
            <a:lvl3pPr marL="457200" indent="0" algn="ctr">
              <a:buNone/>
              <a:defRPr sz="2000"/>
            </a:lvl3pPr>
            <a:lvl4pPr marL="685800" indent="0" algn="ctr">
              <a:buNone/>
              <a:defRPr sz="1800"/>
            </a:lvl4pPr>
            <a:lvl5pPr marL="914400" indent="0" algn="ctr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8041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603504"/>
            <a:ext cx="11201400" cy="4206240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47950-0717-4110-9557-F08D8A545BF8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4809744"/>
            <a:ext cx="5897880" cy="135331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 marL="228600" indent="0" algn="l">
              <a:buNone/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457200" indent="0" algn="l">
              <a:buNone/>
              <a:defRPr sz="2000"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685800" indent="0" algn="l">
              <a:buNone/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914400" indent="0" algn="l">
              <a:buNone/>
              <a:defRPr sz="1600"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5937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9A648C8-0436-6FAF-8B52-BA15EFB5F9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2901" y="343038"/>
            <a:ext cx="1150620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A94E042F-6826-4E41-A6B0-8BF606E4151E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648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1F94A-833D-4D19-8ACB-52DAEF08569A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40934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1823376"/>
            <a:ext cx="9198864" cy="2875175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C3A70-5484-4418-A739-7B973E09E7E8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5276088"/>
            <a:ext cx="9198864" cy="466344"/>
          </a:xfrm>
        </p:spPr>
        <p:txBody>
          <a:bodyPr>
            <a:normAutofit/>
          </a:bodyPr>
          <a:lstStyle>
            <a:lvl1pPr marL="0" indent="0">
              <a:buNone/>
              <a:defRPr sz="22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228600" indent="0">
              <a:buNone/>
              <a:defRPr sz="20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457200" indent="0">
              <a:buNone/>
              <a:defRPr sz="18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685800" indent="0">
              <a:buNone/>
              <a:defRPr sz="16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914400" indent="0">
              <a:buNone/>
              <a:defRPr sz="14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06670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A9563B-AAD5-FEB6-A529-82D8BF95E524}"/>
              </a:ext>
            </a:extLst>
          </p:cNvPr>
          <p:cNvSpPr/>
          <p:nvPr userDrawn="1"/>
        </p:nvSpPr>
        <p:spPr>
          <a:xfrm>
            <a:off x="806386" y="760151"/>
            <a:ext cx="10579222" cy="5337698"/>
          </a:xfrm>
          <a:prstGeom prst="roundRect">
            <a:avLst>
              <a:gd name="adj" fmla="val 6093"/>
            </a:avLst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5064" y="2092751"/>
            <a:ext cx="8695944" cy="2128102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80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9960C-742D-4508-821A-E36FD033CDBF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5120640"/>
            <a:ext cx="8695944" cy="62179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b="1" dirty="0"/>
            </a:lvl1pPr>
            <a:lvl2pPr marL="228600" indent="0">
              <a:buNone/>
              <a:defRPr lang="en-US" b="1" dirty="0"/>
            </a:lvl2pPr>
            <a:lvl3pPr marL="457200" indent="0">
              <a:buNone/>
              <a:defRPr lang="en-US" b="1" dirty="0"/>
            </a:lvl3pPr>
            <a:lvl4pPr marL="685800" indent="0">
              <a:buNone/>
              <a:defRPr lang="en-US" b="1" dirty="0"/>
            </a:lvl4pPr>
            <a:lvl5pPr marL="914400" indent="0">
              <a:buNone/>
              <a:defRPr lang="en-US" b="1" dirty="0"/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45020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" y="438912"/>
            <a:ext cx="9619488" cy="452628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7E0D0A5-9A76-413F-B8E0-5A45841D7E46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56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" y="1179576"/>
            <a:ext cx="9317736" cy="378561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0AF003-CBE1-47D7-BB91-14D8E3A57039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994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25"/>
            <a:ext cx="5211762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24"/>
            <a:ext cx="521335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EC48-96C8-40C8-BC32-68BFC261013A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598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0888"/>
            <a:ext cx="5211762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79F91-8FDB-4AB3-84FB-6B8E68AF702B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3803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1D436-D43A-4662-BADB-33E2F793B997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8793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9DBE-31FF-4D71-B719-92EBAC3193CE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6037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9" y="2311121"/>
            <a:ext cx="3309608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66741" cy="575256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F576B-5432-44C5-AE72-B8C78722FE99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40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1348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3E408205-B154-4943-AEBC-86E16421E5DB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604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DACA751-BBB2-3E33-EA6C-54B4A7F684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342901"/>
            <a:ext cx="6785782" cy="6172198"/>
          </a:xfrm>
          <a:custGeom>
            <a:avLst/>
            <a:gdLst>
              <a:gd name="connsiteX0" fmla="*/ 264355 w 6785782"/>
              <a:gd name="connsiteY0" fmla="*/ 0 h 6172198"/>
              <a:gd name="connsiteX1" fmla="*/ 6521427 w 6785782"/>
              <a:gd name="connsiteY1" fmla="*/ 0 h 6172198"/>
              <a:gd name="connsiteX2" fmla="*/ 6785782 w 6785782"/>
              <a:gd name="connsiteY2" fmla="*/ 264355 h 6172198"/>
              <a:gd name="connsiteX3" fmla="*/ 6785782 w 6785782"/>
              <a:gd name="connsiteY3" fmla="*/ 5907843 h 6172198"/>
              <a:gd name="connsiteX4" fmla="*/ 6521427 w 6785782"/>
              <a:gd name="connsiteY4" fmla="*/ 6172198 h 6172198"/>
              <a:gd name="connsiteX5" fmla="*/ 264355 w 6785782"/>
              <a:gd name="connsiteY5" fmla="*/ 6172198 h 6172198"/>
              <a:gd name="connsiteX6" fmla="*/ 0 w 6785782"/>
              <a:gd name="connsiteY6" fmla="*/ 5907843 h 6172198"/>
              <a:gd name="connsiteX7" fmla="*/ 0 w 6785782"/>
              <a:gd name="connsiteY7" fmla="*/ 264355 h 6172198"/>
              <a:gd name="connsiteX8" fmla="*/ 264355 w 6785782"/>
              <a:gd name="connsiteY8" fmla="*/ 0 h 61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782" h="6172198">
                <a:moveTo>
                  <a:pt x="264355" y="0"/>
                </a:moveTo>
                <a:lnTo>
                  <a:pt x="6521427" y="0"/>
                </a:lnTo>
                <a:cubicBezTo>
                  <a:pt x="6667426" y="0"/>
                  <a:pt x="6785782" y="118356"/>
                  <a:pt x="6785782" y="264355"/>
                </a:cubicBezTo>
                <a:lnTo>
                  <a:pt x="6785782" y="5907843"/>
                </a:lnTo>
                <a:cubicBezTo>
                  <a:pt x="6785782" y="6053842"/>
                  <a:pt x="6667426" y="6172198"/>
                  <a:pt x="6521427" y="6172198"/>
                </a:cubicBezTo>
                <a:lnTo>
                  <a:pt x="264355" y="6172198"/>
                </a:lnTo>
                <a:cubicBezTo>
                  <a:pt x="118356" y="6172198"/>
                  <a:pt x="0" y="6053842"/>
                  <a:pt x="0" y="5907843"/>
                </a:cubicBezTo>
                <a:lnTo>
                  <a:pt x="0" y="264355"/>
                </a:lnTo>
                <a:cubicBezTo>
                  <a:pt x="0" y="118356"/>
                  <a:pt x="118356" y="0"/>
                  <a:pt x="26435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66CE1-0051-42BD-BBD3-CB4EC65FC51D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278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4B75-5BA7-423E-A6AE-B3781CB72AA9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816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7370064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7370064" cy="22311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C1F7B-2472-4057-932A-A13696216B5F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136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30952" cy="3739896"/>
          </a:xfrm>
        </p:spPr>
        <p:txBody>
          <a:bodyPr anchor="t">
            <a:normAutofit/>
          </a:bodyPr>
          <a:lstStyle>
            <a:lvl1pPr algn="l"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BD144122-2A67-493C-895E-2682608B0F6A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F28510C-0939-D915-FCC8-7D8AD44757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7247" y="342900"/>
            <a:ext cx="5334000" cy="6172200"/>
          </a:xfrm>
          <a:custGeom>
            <a:avLst/>
            <a:gdLst>
              <a:gd name="connsiteX0" fmla="*/ 305905 w 5334000"/>
              <a:gd name="connsiteY0" fmla="*/ 0 h 6172200"/>
              <a:gd name="connsiteX1" fmla="*/ 5028095 w 5334000"/>
              <a:gd name="connsiteY1" fmla="*/ 0 h 6172200"/>
              <a:gd name="connsiteX2" fmla="*/ 5334000 w 5334000"/>
              <a:gd name="connsiteY2" fmla="*/ 305905 h 6172200"/>
              <a:gd name="connsiteX3" fmla="*/ 5334000 w 5334000"/>
              <a:gd name="connsiteY3" fmla="*/ 5866295 h 6172200"/>
              <a:gd name="connsiteX4" fmla="*/ 5028095 w 5334000"/>
              <a:gd name="connsiteY4" fmla="*/ 6172200 h 6172200"/>
              <a:gd name="connsiteX5" fmla="*/ 305905 w 5334000"/>
              <a:gd name="connsiteY5" fmla="*/ 6172200 h 6172200"/>
              <a:gd name="connsiteX6" fmla="*/ 0 w 5334000"/>
              <a:gd name="connsiteY6" fmla="*/ 5866295 h 6172200"/>
              <a:gd name="connsiteX7" fmla="*/ 0 w 5334000"/>
              <a:gd name="connsiteY7" fmla="*/ 305905 h 6172200"/>
              <a:gd name="connsiteX8" fmla="*/ 305905 w 53340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4000" h="6172200">
                <a:moveTo>
                  <a:pt x="305905" y="0"/>
                </a:moveTo>
                <a:lnTo>
                  <a:pt x="5028095" y="0"/>
                </a:lnTo>
                <a:cubicBezTo>
                  <a:pt x="5197042" y="0"/>
                  <a:pt x="5334000" y="136958"/>
                  <a:pt x="5334000" y="305905"/>
                </a:cubicBezTo>
                <a:lnTo>
                  <a:pt x="5334000" y="5866295"/>
                </a:lnTo>
                <a:cubicBezTo>
                  <a:pt x="5334000" y="6035242"/>
                  <a:pt x="5197042" y="6172200"/>
                  <a:pt x="5028095" y="6172200"/>
                </a:cubicBezTo>
                <a:lnTo>
                  <a:pt x="305905" y="6172200"/>
                </a:lnTo>
                <a:cubicBezTo>
                  <a:pt x="136958" y="6172200"/>
                  <a:pt x="0" y="6035242"/>
                  <a:pt x="0" y="5866295"/>
                </a:cubicBezTo>
                <a:lnTo>
                  <a:pt x="0" y="305905"/>
                </a:lnTo>
                <a:cubicBezTo>
                  <a:pt x="0" y="136958"/>
                  <a:pt x="136958" y="0"/>
                  <a:pt x="30590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54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7472" y="343038"/>
            <a:ext cx="6257031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486A74E5-A9C0-4E5C-851E-13F6D920EA1A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417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A12A6-507C-2714-2F24-09ADE11584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429768"/>
            <a:ext cx="7772400" cy="78638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188DBF3-F598-4A31-8E9B-511F7F0D5E47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70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810512"/>
            <a:ext cx="7772400" cy="4562856"/>
          </a:xfrm>
        </p:spPr>
        <p:txBody>
          <a:bodyPr anchor="b"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429768"/>
            <a:ext cx="7772400" cy="78638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88DBF3-F598-4A31-8E9B-511F7F0D5E47}" type="datetime1">
              <a:rPr lang="en-US" smtClean="0"/>
              <a:pPr/>
              <a:t>11/30/2025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804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83464"/>
            <a:ext cx="10652760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8" y="1380744"/>
            <a:ext cx="10652760" cy="49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9768" y="6519672"/>
            <a:ext cx="2843784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8A7B9ABC-2BDA-432C-8D53-84813DB6E36F}" type="datetime1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60536" y="6519672"/>
            <a:ext cx="2642616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5720" y="6519672"/>
            <a:ext cx="4572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67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B55B6-3E84-FE92-8392-A9F0989C6D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US" sz="6700" dirty="0"/>
              <a:t>Optimizing Pager Rotation Duties in DevOps: Industry Best Practices and Insights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30D5F1-B5FD-E913-6949-F0AF06E74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7" y="4965192"/>
            <a:ext cx="5715393" cy="1289304"/>
          </a:xfrm>
        </p:spPr>
        <p:txBody>
          <a:bodyPr anchor="b">
            <a:normAutofit/>
          </a:bodyPr>
          <a:lstStyle/>
          <a:p>
            <a:r>
              <a:rPr lang="en-US" dirty="0"/>
              <a:t>Enhancing on-call efficiency with proven strategies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C2A6B4-4CF6-F6AD-2DE2-12362CA1AC16}"/>
              </a:ext>
            </a:extLst>
          </p:cNvPr>
          <p:cNvSpPr txBox="1">
            <a:spLocks/>
          </p:cNvSpPr>
          <p:nvPr/>
        </p:nvSpPr>
        <p:spPr>
          <a:xfrm>
            <a:off x="9704439" y="5324070"/>
            <a:ext cx="2389237" cy="12893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Amanda Wedergren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November 24, 2025</a:t>
            </a:r>
          </a:p>
        </p:txBody>
      </p:sp>
    </p:spTree>
    <p:extLst>
      <p:ext uri="{BB962C8B-B14F-4D97-AF65-F5344CB8AC3E}">
        <p14:creationId xmlns:p14="http://schemas.microsoft.com/office/powerpoint/2010/main" val="1705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  <p:bldP spid="6" grpId="0" build="p"/>
      <p:bldP spid="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34C8C-A93C-AAD7-DFCF-358795BA2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2C346-B89F-F34E-0CE8-709D75333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477" y="0"/>
            <a:ext cx="9171432" cy="2615184"/>
          </a:xfrm>
        </p:spPr>
        <p:txBody>
          <a:bodyPr anchor="b">
            <a:normAutofit/>
          </a:bodyPr>
          <a:lstStyle/>
          <a:p>
            <a:r>
              <a:rPr lang="en-US" dirty="0"/>
              <a:t>References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5A4C205-4753-6C86-9786-6201DE4E50A9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702546071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1510284" y="3176758"/>
          <a:ext cx="9171432" cy="2909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790112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EB532-A390-F28F-CE79-58A3022E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754527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dirty="0">
                <a:latin typeface="+mj-lt"/>
                <a:ea typeface="+mj-ea"/>
                <a:cs typeface="+mj-cs"/>
              </a:rPr>
              <a:t>Introduction to Pager Rotation in DevOps</a:t>
            </a:r>
          </a:p>
        </p:txBody>
      </p:sp>
      <p:pic>
        <p:nvPicPr>
          <p:cNvPr id="4" name="Content Placeholder 3" descr="Employees are working at contact center. They are using computer for work. Assistant and call center occupation.">
            <a:extLst>
              <a:ext uri="{FF2B5EF4-FFF2-40B4-BE49-F238E27FC236}">
                <a16:creationId xmlns:a16="http://schemas.microsoft.com/office/drawing/2014/main" id="{CE55DD39-3645-450F-83C5-3B702C4D8E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092" r="10092"/>
          <a:stretch>
            <a:fillRect/>
          </a:stretch>
        </p:blipFill>
        <p:spPr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70F015-837F-442A-BA91-FC33AB6B4911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en-US" sz="1000" b="1"/>
              <a:t>Structured On-Call Scheduling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000"/>
              <a:t>Pager rotation organizes team members to take scheduled turns being on-call for incident response.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en-US" sz="1000" b="1"/>
              <a:t>Timely Incident Resolution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000"/>
              <a:t>Rotation ensures incidents are addressed promptly by the designated on-call engineer at any time.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en-US" sz="1000" b="1"/>
              <a:t>Even Responsibility Distribution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000"/>
              <a:t>Pager rotation balances workload and responsibility fairly across all DevOps team members.</a:t>
            </a:r>
          </a:p>
        </p:txBody>
      </p:sp>
    </p:spTree>
    <p:extLst>
      <p:ext uri="{BB962C8B-B14F-4D97-AF65-F5344CB8AC3E}">
        <p14:creationId xmlns:p14="http://schemas.microsoft.com/office/powerpoint/2010/main" val="10038990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1D203-66C3-D49D-D9DF-9586464B6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739779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dirty="0">
                <a:latin typeface="+mj-lt"/>
                <a:ea typeface="+mj-ea"/>
                <a:cs typeface="+mj-cs"/>
              </a:rPr>
              <a:t>Key Principles and Objectives of Pager Rotation</a:t>
            </a:r>
          </a:p>
        </p:txBody>
      </p:sp>
      <p:pic>
        <p:nvPicPr>
          <p:cNvPr id="4" name="Content Placeholder 3" descr="Corona virus as central gear in a medical team&#10;drawn by contributor">
            <a:extLst>
              <a:ext uri="{FF2B5EF4-FFF2-40B4-BE49-F238E27FC236}">
                <a16:creationId xmlns:a16="http://schemas.microsoft.com/office/drawing/2014/main" id="{3FE22355-D0EE-4A76-A2F8-F315721B38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092" r="10092"/>
          <a:stretch>
            <a:fillRect/>
          </a:stretch>
        </p:blipFill>
        <p:spPr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895D83-C1FE-4AD7-BCBF-09D445614FE8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en-US" sz="900" b="1"/>
              <a:t>Core Principles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900"/>
              <a:t>Fairness, predictability, and responsiveness ensure effective and equitable pager rotation among team members.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en-US" sz="900" b="1"/>
              <a:t>Minimizing Personal Impact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900"/>
              <a:t>Reducing pager rotation's effect on personal time fosters team well-being and improved morale.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en-US" sz="900" b="1"/>
              <a:t>System Reliability and Accountability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900"/>
              <a:t>Pager rotation supports maintaining system reliability while promoting accountability within the team.</a:t>
            </a:r>
          </a:p>
        </p:txBody>
      </p:sp>
    </p:spTree>
    <p:extLst>
      <p:ext uri="{BB962C8B-B14F-4D97-AF65-F5344CB8AC3E}">
        <p14:creationId xmlns:p14="http://schemas.microsoft.com/office/powerpoint/2010/main" val="3810641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FD4D-71F7-02A9-0571-185C3A55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759443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dirty="0">
                <a:latin typeface="+mj-lt"/>
                <a:ea typeface="+mj-ea"/>
                <a:cs typeface="+mj-cs"/>
              </a:rPr>
              <a:t>Setting Up Effective On-Call Schedules</a:t>
            </a:r>
          </a:p>
        </p:txBody>
      </p:sp>
      <p:pic>
        <p:nvPicPr>
          <p:cNvPr id="4" name="Content Placeholder 3" descr="Shot of a young businessman using a whiteboard to give a presentation to his colleagues in a boardroom">
            <a:extLst>
              <a:ext uri="{FF2B5EF4-FFF2-40B4-BE49-F238E27FC236}">
                <a16:creationId xmlns:a16="http://schemas.microsoft.com/office/drawing/2014/main" id="{395E8F32-4845-4475-98A0-0A69A88C9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770" r="9770"/>
          <a:stretch>
            <a:fillRect/>
          </a:stretch>
        </p:blipFill>
        <p:spPr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59A326-1035-4DFF-AC52-FFAB564A68D3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en-US" sz="1000" b="1"/>
              <a:t>Balanced Workload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000"/>
              <a:t>Effective on-call schedules balance rotation length and ensure holiday coverage to prevent burnout.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en-US" sz="1000" b="1"/>
              <a:t>Backup Support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000"/>
              <a:t>Including backup support in schedules maintains service continuity during absences or emergencies.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en-US" sz="1000" b="1"/>
              <a:t>Clear Documentation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000"/>
              <a:t>Clear documentation and communication avoid confusion and ensure smooth handoffs between shifts.</a:t>
            </a:r>
          </a:p>
        </p:txBody>
      </p:sp>
    </p:spTree>
    <p:extLst>
      <p:ext uri="{BB962C8B-B14F-4D97-AF65-F5344CB8AC3E}">
        <p14:creationId xmlns:p14="http://schemas.microsoft.com/office/powerpoint/2010/main" val="41929457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5F7F-2392-4FF3-0277-CADAC5D7E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0" kern="1200">
                <a:latin typeface="+mj-lt"/>
                <a:ea typeface="+mj-ea"/>
                <a:cs typeface="+mj-cs"/>
              </a:rPr>
              <a:t>Minimizing Burnout and Improving Team Well-Being</a:t>
            </a:r>
          </a:p>
        </p:txBody>
      </p:sp>
      <p:pic>
        <p:nvPicPr>
          <p:cNvPr id="4" name="Content Placeholder 3" descr="Young friends wearing face mask doing new social distancing greet with elbows bumps">
            <a:extLst>
              <a:ext uri="{FF2B5EF4-FFF2-40B4-BE49-F238E27FC236}">
                <a16:creationId xmlns:a16="http://schemas.microsoft.com/office/drawing/2014/main" id="{87F7FD01-1C9A-473A-85C4-57FB615174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539" r="10539"/>
          <a:stretch>
            <a:fillRect/>
          </a:stretch>
        </p:blipFill>
        <p:spPr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2EB19-E689-49B8-8D20-E7B6960CD365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96000" y="549275"/>
            <a:ext cx="5585925" cy="57832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Limit On-Call Shifts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Reducing the number of on-call shifts helps prevent exhaustion and maintains team energy levels.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Provide Adequate Rest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Ensuring sufficient rest periods between shifts allows teams to recover and stay productive.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Encourage Time Off Post-Incidents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Promoting time off after stressful incidents helps team members recover emotionally and physically.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Foster Supportive Culture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Building a supportive culture acknowledges on-call challenges and encourages team well-being.</a:t>
            </a:r>
          </a:p>
        </p:txBody>
      </p:sp>
    </p:spTree>
    <p:extLst>
      <p:ext uri="{BB962C8B-B14F-4D97-AF65-F5344CB8AC3E}">
        <p14:creationId xmlns:p14="http://schemas.microsoft.com/office/powerpoint/2010/main" val="49700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EFE43-0B8C-32BA-9111-0B83B7261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9" y="435629"/>
            <a:ext cx="3595634" cy="17575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kern="1200" dirty="0">
                <a:latin typeface="+mj-lt"/>
                <a:ea typeface="+mj-ea"/>
                <a:cs typeface="+mj-cs"/>
              </a:rPr>
              <a:t>Leveraging Automation and Tooling for Incident Management</a:t>
            </a:r>
          </a:p>
        </p:txBody>
      </p:sp>
      <p:pic>
        <p:nvPicPr>
          <p:cNvPr id="4" name="Content Placeholder 3" descr="Internet Network of Connected Devices and Apps.">
            <a:extLst>
              <a:ext uri="{FF2B5EF4-FFF2-40B4-BE49-F238E27FC236}">
                <a16:creationId xmlns:a16="http://schemas.microsoft.com/office/drawing/2014/main" id="{7A24A4A2-AD16-47D5-83C1-F8CD9B6A9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37150" y="1275024"/>
            <a:ext cx="6465888" cy="4309539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8850DA-C4CB-4BDE-9BFA-60B7DAAE7D67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9769" y="2311121"/>
            <a:ext cx="3309608" cy="39932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en-US" sz="1300" b="1"/>
              <a:t>Automation in Alert Triage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300"/>
              <a:t>Automation tools handle alert triage to minimize manual effort and speed up incident response times.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en-US" sz="1300" b="1"/>
              <a:t>Streamlined Incident Escalation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300"/>
              <a:t>Automated escalation processes ensure timely involvement of the right teams during incidents.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en-US" sz="1300" b="1"/>
              <a:t>Integrated Monitoring and Communication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300"/>
              <a:t>Combining monitoring and communication platforms reduces noise and enhances operational efficiency.</a:t>
            </a:r>
          </a:p>
        </p:txBody>
      </p:sp>
    </p:spTree>
    <p:extLst>
      <p:ext uri="{BB962C8B-B14F-4D97-AF65-F5344CB8AC3E}">
        <p14:creationId xmlns:p14="http://schemas.microsoft.com/office/powerpoint/2010/main" val="40623964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44A3-2485-2F34-3238-972B90F3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405110"/>
            <a:ext cx="4389120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dirty="0">
                <a:latin typeface="+mj-lt"/>
                <a:ea typeface="+mj-ea"/>
                <a:cs typeface="+mj-cs"/>
              </a:rPr>
              <a:t>Continuous Improvement: Feedback Loops and Retrospectives</a:t>
            </a:r>
          </a:p>
        </p:txBody>
      </p:sp>
      <p:pic>
        <p:nvPicPr>
          <p:cNvPr id="4" name="Content Placeholder 3" descr="Employee shows her boss the income of company last year">
            <a:extLst>
              <a:ext uri="{FF2B5EF4-FFF2-40B4-BE49-F238E27FC236}">
                <a16:creationId xmlns:a16="http://schemas.microsoft.com/office/drawing/2014/main" id="{2A18B9E0-087B-4A35-A885-6048F1AB7B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205" r="16205"/>
          <a:stretch>
            <a:fillRect/>
          </a:stretch>
        </p:blipFill>
        <p:spPr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A50DD3-8780-47DA-8CB7-3926670A63FB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196328" y="2276856"/>
            <a:ext cx="4389120" cy="40416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Identifying Pain Points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Feedback sessions reveal challenges and bottlenecks in the rotation process for targeted improvements.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Refining Schedules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Retrospectives enable adjustment of schedules to improve workflow efficiency and team balance.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Enhancing Performance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Implementing improvements based on feedback boosts team performance and satisfaction.</a:t>
            </a:r>
          </a:p>
        </p:txBody>
      </p:sp>
    </p:spTree>
    <p:extLst>
      <p:ext uri="{BB962C8B-B14F-4D97-AF65-F5344CB8AC3E}">
        <p14:creationId xmlns:p14="http://schemas.microsoft.com/office/powerpoint/2010/main" val="6335354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FA02E-F494-CAC7-CF10-342E8509F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434607"/>
            <a:ext cx="4389120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dirty="0">
                <a:latin typeface="+mj-lt"/>
                <a:ea typeface="+mj-ea"/>
                <a:cs typeface="+mj-cs"/>
              </a:rPr>
              <a:t>Case Studies and Industry Examples</a:t>
            </a:r>
          </a:p>
        </p:txBody>
      </p:sp>
      <p:pic>
        <p:nvPicPr>
          <p:cNvPr id="4" name="Content Placeholder 3" descr="Office desk, laptop, digital tablet with graphs and charts">
            <a:extLst>
              <a:ext uri="{FF2B5EF4-FFF2-40B4-BE49-F238E27FC236}">
                <a16:creationId xmlns:a16="http://schemas.microsoft.com/office/drawing/2014/main" id="{B31A1FD3-1FAC-41D2-8307-09783414F0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329" r="16329"/>
          <a:stretch>
            <a:fillRect/>
          </a:stretch>
        </p:blipFill>
        <p:spPr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7C3909-7626-4258-8CC8-D9958919C97F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196328" y="2276856"/>
            <a:ext cx="4389120" cy="40416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Real-World Examples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Analyzing case studies from top organizations reveals practical pager rotation strategies and management solutions.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Lessons Learned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Successful approaches highlight lessons learned improving efficiency and responsiveness in on-call management.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Innovative Approaches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Innovative methods in pager rotation demonstrate adaptability and technological integration for modern workflows.</a:t>
            </a:r>
          </a:p>
        </p:txBody>
      </p:sp>
    </p:spTree>
    <p:extLst>
      <p:ext uri="{BB962C8B-B14F-4D97-AF65-F5344CB8AC3E}">
        <p14:creationId xmlns:p14="http://schemas.microsoft.com/office/powerpoint/2010/main" val="1853351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8B81-C1FE-57DC-8666-504466585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460169"/>
            <a:ext cx="7370064" cy="1842020"/>
          </a:xfrm>
        </p:spPr>
        <p:txBody>
          <a:bodyPr anchor="b">
            <a:normAutofit/>
          </a:bodyPr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42CDE94-9502-547D-80D2-5A3CD751A12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461849403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430213" y="3622675"/>
          <a:ext cx="7369175" cy="223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407055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uneVTI">
  <a:themeElements>
    <a:clrScheme name="Dune Palette">
      <a:dk1>
        <a:srgbClr val="131313"/>
      </a:dk1>
      <a:lt1>
        <a:sysClr val="window" lastClr="FFFFFF"/>
      </a:lt1>
      <a:dk2>
        <a:srgbClr val="203430"/>
      </a:dk2>
      <a:lt2>
        <a:srgbClr val="F0EDE6"/>
      </a:lt2>
      <a:accent1>
        <a:srgbClr val="A57361"/>
      </a:accent1>
      <a:accent2>
        <a:srgbClr val="CD9979"/>
      </a:accent2>
      <a:accent3>
        <a:srgbClr val="4E6C67"/>
      </a:accent3>
      <a:accent4>
        <a:srgbClr val="BA958C"/>
      </a:accent4>
      <a:accent5>
        <a:srgbClr val="A08C60"/>
      </a:accent5>
      <a:accent6>
        <a:srgbClr val="956969"/>
      </a:accent6>
      <a:hlink>
        <a:srgbClr val="B0685E"/>
      </a:hlink>
      <a:folHlink>
        <a:srgbClr val="5E827E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une_win32_DN_v2" id="{97A7A9A4-5677-45E2-BAC9-3A76DA18A86D}" vid="{E1353FFA-7ECE-4894-957E-EAB589AB12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602</Words>
  <Application>Microsoft Office PowerPoint</Application>
  <PresentationFormat>Widescreen</PresentationFormat>
  <Paragraphs>78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Neue Haas Grotesk Text Pro</vt:lpstr>
      <vt:lpstr>DuneVTI</vt:lpstr>
      <vt:lpstr>Optimizing Pager Rotation Duties in DevOps: Industry Best Practices and Insights</vt:lpstr>
      <vt:lpstr>Introduction to Pager Rotation in DevOps</vt:lpstr>
      <vt:lpstr>Key Principles and Objectives of Pager Rotation</vt:lpstr>
      <vt:lpstr>Setting Up Effective On-Call Schedules</vt:lpstr>
      <vt:lpstr>Minimizing Burnout and Improving Team Well-Being</vt:lpstr>
      <vt:lpstr>Leveraging Automation and Tooling for Incident Management</vt:lpstr>
      <vt:lpstr>Continuous Improvement: Feedback Loops and Retrospectives</vt:lpstr>
      <vt:lpstr>Case Studies and Industry Examples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Amanda Wedergren</dc:creator>
  <cp:lastModifiedBy>Amanda Wedergren</cp:lastModifiedBy>
  <cp:revision>2</cp:revision>
  <dcterms:created xsi:type="dcterms:W3CDTF">2025-11-30T16:56:43Z</dcterms:created>
  <dcterms:modified xsi:type="dcterms:W3CDTF">2025-11-30T17:20:57Z</dcterms:modified>
</cp:coreProperties>
</file>